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5" r:id="rId3"/>
    <p:sldId id="277" r:id="rId4"/>
    <p:sldId id="279" r:id="rId5"/>
    <p:sldId id="278" r:id="rId6"/>
    <p:sldId id="280" r:id="rId7"/>
    <p:sldId id="281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6"/>
    <p:restoredTop sz="86413"/>
  </p:normalViewPr>
  <p:slideViewPr>
    <p:cSldViewPr snapToGrid="0" snapToObjects="1">
      <p:cViewPr>
        <p:scale>
          <a:sx n="79" d="100"/>
          <a:sy n="79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08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7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7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1296649" y="6218237"/>
            <a:ext cx="732367" cy="523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81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2: Explore</a:t>
            </a: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408797"/>
            <a:ext cx="10515600" cy="2852737"/>
          </a:xfrm>
        </p:spPr>
        <p:txBody>
          <a:bodyPr anchor="ctr"/>
          <a:lstStyle/>
          <a:p>
            <a:pPr algn="ctr"/>
            <a:r>
              <a:rPr lang="zh-CN" altLang="en-US" b="1" dirty="0" smtClean="0">
                <a:latin typeface="KaiTi" charset="-122"/>
                <a:ea typeface="KaiTi" charset="-122"/>
                <a:cs typeface="KaiTi" charset="-122"/>
              </a:rPr>
              <a:t>语法运用</a:t>
            </a:r>
            <a: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is-IS" altLang="zh-CN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lang="en-US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is-IS" altLang="zh-CN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/>
              <a:t>Activity</a:t>
            </a:r>
            <a:r>
              <a:rPr lang="zh-CN" altLang="en-US" dirty="0"/>
              <a:t> </a:t>
            </a:r>
            <a:r>
              <a:rPr lang="en-US" altLang="zh-CN" dirty="0" smtClean="0"/>
              <a:t>4:</a:t>
            </a:r>
            <a:r>
              <a:rPr lang="zh-CN" altLang="en-US" dirty="0" smtClean="0"/>
              <a:t> </a:t>
            </a:r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Grammar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302716" y="1270482"/>
            <a:ext cx="10303022" cy="45593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1000">
              <a:buSzPct val="85714"/>
              <a:buFont typeface="Arial"/>
              <a:buAutoNum type="arabicPeriod"/>
            </a:pPr>
            <a:r>
              <a:rPr lang="en-US" sz="28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8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8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8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800" dirty="0" smtClean="0">
                <a:latin typeface="Kaiti TC" charset="-120"/>
                <a:ea typeface="Kaiti TC" charset="-120"/>
                <a:cs typeface="Kaiti TC" charset="-120"/>
              </a:rPr>
              <a:t>Place</a:t>
            </a:r>
            <a:r>
              <a:rPr lang="zh-CN" altLang="en-US" sz="28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8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8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800" dirty="0">
                <a:latin typeface="Kaiti TC" charset="-120"/>
                <a:ea typeface="Kaiti TC" charset="-120"/>
                <a:cs typeface="Kaiti TC" charset="-120"/>
              </a:rPr>
              <a:t>+ 有</a:t>
            </a:r>
            <a:r>
              <a:rPr lang="en-US" sz="2800" u="sng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en-US" altLang="zh-CN" sz="28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里(</a:t>
            </a:r>
            <a:r>
              <a:rPr lang="zh-CN" altLang="en-US" sz="28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800" dirty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endParaRPr lang="en-US" sz="2800" dirty="0">
              <a:latin typeface="Kaiti TC" charset="-120"/>
              <a:ea typeface="Kaiti TC" charset="-120"/>
              <a:cs typeface="Kaiti TC" charset="-120"/>
            </a:endParaRPr>
          </a:p>
          <a:p>
            <a:pPr marL="457200" indent="-381000">
              <a:lnSpc>
                <a:spcPct val="100000"/>
              </a:lnSpc>
              <a:buFont typeface="Arial"/>
              <a:buAutoNum type="arabicPeriod"/>
            </a:pPr>
            <a:r>
              <a:rPr lang="en-US" sz="28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8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8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近 / 远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Unless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you're talking about a very specific distance, you'll normally want to pair 离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lí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 with the adjective 近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jìn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 for "close," or 远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yuǎn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 for "far."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endParaRPr lang="en-US" altLang="zh-CN" sz="2400" b="1" dirty="0" smtClean="0">
              <a:solidFill>
                <a:schemeClr val="accent5"/>
              </a:solidFill>
              <a:latin typeface="华文楷体"/>
              <a:ea typeface="华文楷体"/>
              <a:cs typeface="华文楷体"/>
              <a:sym typeface="宋体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r>
              <a:rPr lang="en-US" altLang="zh-CN" sz="2400" b="1" dirty="0" smtClean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Find</a:t>
            </a:r>
            <a:r>
              <a:rPr lang="zh-CN" altLang="en-US" sz="2400" b="1" dirty="0" smtClean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the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sentence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structure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in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the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text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and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identify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zh-CN" altLang="zh-CN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P</a:t>
            </a:r>
            <a:r>
              <a:rPr lang="en-US" altLang="zh-CN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lace</a:t>
            </a:r>
            <a:r>
              <a:rPr lang="zh-CN" altLang="en-US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1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zh-CN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a</a:t>
            </a:r>
            <a:r>
              <a:rPr lang="en-US" altLang="zh-CN" sz="2400" b="1" dirty="0" err="1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nd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Place</a:t>
            </a:r>
            <a:r>
              <a:rPr lang="zh-CN" altLang="en-US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u="sng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2</a:t>
            </a: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in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the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r>
              <a:rPr lang="en-US" altLang="zh-CN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sentence.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 </a:t>
            </a:r>
            <a:endParaRPr lang="en-US" altLang="zh-CN" sz="2400" b="1" dirty="0">
              <a:solidFill>
                <a:schemeClr val="accent5"/>
              </a:solidFill>
              <a:latin typeface="华文楷体"/>
              <a:ea typeface="华文楷体"/>
              <a:cs typeface="华文楷体"/>
              <a:sym typeface="宋体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endParaRPr sz="2800" dirty="0">
              <a:latin typeface="Kaiti TC" charset="-120"/>
              <a:ea typeface="Kaiti TC" charset="-120"/>
              <a:cs typeface="Kaiti TC" charset="-120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   </a:t>
            </a:r>
            <a:r>
              <a:rPr lang="en-US" sz="2400" b="1" dirty="0" err="1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孙</a:t>
            </a:r>
            <a:r>
              <a:rPr lang="en-US" sz="2400" b="1" dirty="0" err="1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Wùkōng：师父，我们</a:t>
            </a:r>
            <a:r>
              <a:rPr lang="en-US" sz="2400" b="1" u="sng" dirty="0" err="1">
                <a:solidFill>
                  <a:srgbClr val="C00000"/>
                </a:solidFill>
                <a:highlight>
                  <a:srgbClr val="00FF00"/>
                </a:highlight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b="1" dirty="0" err="1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“西天”</a:t>
            </a:r>
            <a:r>
              <a:rPr lang="en-US" sz="2400" b="1" dirty="0" err="1" smtClean="0">
                <a:solidFill>
                  <a:schemeClr val="tx1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大学十万八千里</a:t>
            </a:r>
            <a:r>
              <a:rPr lang="zh-TW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宋体"/>
              </a:rPr>
              <a:t>，走路去太慢</a:t>
            </a:r>
            <a:r>
              <a:rPr lang="zh-TW" altLang="zh-CN" sz="2400" dirty="0" smtClean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宋体"/>
              </a:rPr>
              <a:t>了，</a:t>
            </a:r>
            <a:r>
              <a:rPr lang="zh-TW" altLang="zh-CN" sz="24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宋体"/>
              </a:rPr>
              <a:t>坐飞机又快又</a:t>
            </a:r>
            <a:r>
              <a:rPr lang="zh-TW" altLang="zh-CN" sz="2400" dirty="0" smtClean="0">
                <a:solidFill>
                  <a:schemeClr val="tx1"/>
                </a:solidFill>
                <a:latin typeface="华文楷体"/>
                <a:ea typeface="华文楷体"/>
                <a:cs typeface="华文楷体"/>
                <a:sym typeface="宋体"/>
              </a:rPr>
              <a:t>舒服。</a:t>
            </a:r>
            <a:endParaRPr lang="en-US" altLang="zh-TW" sz="2400" dirty="0" smtClean="0">
              <a:solidFill>
                <a:schemeClr val="tx1"/>
              </a:solidFill>
              <a:latin typeface="华文楷体"/>
              <a:ea typeface="华文楷体"/>
              <a:cs typeface="华文楷体"/>
              <a:sym typeface="宋体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endParaRPr lang="en-US" altLang="zh-TW" sz="2400" dirty="0">
              <a:solidFill>
                <a:schemeClr val="tx1"/>
              </a:solidFill>
              <a:latin typeface="华文楷体"/>
              <a:ea typeface="华文楷体"/>
              <a:cs typeface="华文楷体"/>
              <a:sym typeface="宋体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所以，他们</a:t>
            </a:r>
            <a:r>
              <a:rPr lang="zh-TW" altLang="zh-CN" sz="2400" b="1" dirty="0">
                <a:solidFill>
                  <a:srgbClr val="C00000"/>
                </a:solidFill>
                <a:highlight>
                  <a:srgbClr val="00FF00"/>
                </a:highlight>
                <a:latin typeface="华文楷体"/>
                <a:ea typeface="华文楷体"/>
                <a:cs typeface="华文楷体"/>
                <a:sym typeface="宋体"/>
              </a:rPr>
              <a:t>离</a:t>
            </a:r>
            <a:r>
              <a:rPr lang="zh-TW" altLang="zh-CN" sz="2400" b="1" u="sng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“西天”大学</a:t>
            </a:r>
            <a:r>
              <a:rPr lang="zh-CN" altLang="en-US" sz="2400" b="1" dirty="0">
                <a:solidFill>
                  <a:schemeClr val="accent5"/>
                </a:solidFill>
                <a:latin typeface="华文楷体"/>
                <a:ea typeface="华文楷体"/>
                <a:cs typeface="华文楷体"/>
                <a:sym typeface="宋体"/>
              </a:rPr>
              <a:t>远不远？</a:t>
            </a:r>
            <a:endParaRPr lang="zh-TW" altLang="zh-CN" sz="2400" b="1" dirty="0">
              <a:solidFill>
                <a:schemeClr val="accent5"/>
              </a:solidFill>
              <a:latin typeface="华文楷体"/>
              <a:ea typeface="华文楷体"/>
              <a:cs typeface="华文楷体"/>
              <a:sym typeface="宋体"/>
            </a:endParaRPr>
          </a:p>
          <a:p>
            <a:pPr indent="-342900">
              <a:lnSpc>
                <a:spcPct val="100000"/>
              </a:lnSpc>
              <a:buSzPct val="25000"/>
              <a:buNone/>
            </a:pPr>
            <a:endParaRPr lang="en-US" altLang="zh-TW" sz="2400" dirty="0">
              <a:solidFill>
                <a:schemeClr val="tx1"/>
              </a:solidFill>
              <a:latin typeface="华文楷体"/>
              <a:ea typeface="华文楷体"/>
              <a:cs typeface="华文楷体"/>
              <a:sym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is-IS" altLang="zh-CN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r>
              <a:rPr lang="en-US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is-IS" altLang="zh-CN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…</a:t>
            </a:r>
            <a:endParaRPr lang="en-US" dirty="0"/>
          </a:p>
        </p:txBody>
      </p:sp>
      <p:pic>
        <p:nvPicPr>
          <p:cNvPr id="4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092" y="4940460"/>
            <a:ext cx="3562646" cy="1778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2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altLang="zh-CN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+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b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 + </a:t>
            </a:r>
            <a:r>
              <a:rPr lang="en-US" sz="24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</a:t>
            </a:r>
            <a:r>
              <a:rPr lang="en-US" sz="2400" dirty="0">
                <a:solidFill>
                  <a:srgbClr val="C00000"/>
                </a:solidFill>
              </a:rPr>
              <a:t>近 </a:t>
            </a:r>
            <a:r>
              <a:rPr lang="en-US" sz="2400" dirty="0" err="1" smtClean="0">
                <a:solidFill>
                  <a:srgbClr val="C00000"/>
                </a:solidFill>
              </a:rPr>
              <a:t>jìn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/ 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yuǎn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you're talking about a very specific distance, you'll normally want to pair 离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the adjective 近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jìn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"close," or 远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yuǎn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"far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."</a:t>
            </a:r>
            <a:endParaRPr lang="en-US" sz="1600" dirty="0"/>
          </a:p>
        </p:txBody>
      </p:sp>
      <p:sp>
        <p:nvSpPr>
          <p:cNvPr id="11" name="Content Placeholder 3"/>
          <p:cNvSpPr txBox="1">
            <a:spLocks noGrp="1"/>
          </p:cNvSpPr>
          <p:nvPr>
            <p:ph sz="half" idx="2"/>
          </p:nvPr>
        </p:nvSpPr>
        <p:spPr>
          <a:xfrm>
            <a:off x="6253223" y="3400969"/>
            <a:ext cx="5591568" cy="315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中国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美国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六千九百二十七英里路。</a:t>
            </a:r>
            <a:endParaRPr lang="en-US" altLang="zh-CN" sz="3200" dirty="0" smtClean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3200" dirty="0">
                <a:latin typeface="Kaiti TC" charset="-120"/>
                <a:ea typeface="Kaiti TC" charset="-120"/>
                <a:cs typeface="Kaiti TC" charset="-120"/>
              </a:rPr>
              <a:t>中国</a:t>
            </a:r>
            <a:r>
              <a:rPr lang="zh-CN" altLang="en-US" sz="32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美国很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远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5" y="2400120"/>
            <a:ext cx="5743968" cy="2578834"/>
          </a:xfrm>
        </p:spPr>
      </p:pic>
      <p:sp>
        <p:nvSpPr>
          <p:cNvPr id="5" name="Rectangle 4"/>
          <p:cNvSpPr/>
          <p:nvPr/>
        </p:nvSpPr>
        <p:spPr>
          <a:xfrm>
            <a:off x="1510427" y="5715297"/>
            <a:ext cx="3559284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6,927 </a:t>
            </a:r>
            <a:r>
              <a:rPr lang="de-DE" sz="2400" dirty="0" smtClean="0">
                <a:solidFill>
                  <a:srgbClr val="002060"/>
                </a:solidFill>
              </a:rPr>
              <a:t>Miles</a:t>
            </a:r>
            <a:r>
              <a:rPr lang="zh-CN" altLang="en-US" sz="2400" dirty="0" smtClean="0">
                <a:solidFill>
                  <a:srgbClr val="002060"/>
                </a:solidFill>
              </a:rPr>
              <a:t> ／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11,139 km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59" y="2237880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9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b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 + </a:t>
            </a:r>
            <a:r>
              <a:rPr lang="en-US" sz="24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</a:t>
            </a:r>
            <a:r>
              <a:rPr lang="en-US" sz="2400" dirty="0">
                <a:solidFill>
                  <a:srgbClr val="C00000"/>
                </a:solidFill>
              </a:rPr>
              <a:t>近 </a:t>
            </a:r>
            <a:r>
              <a:rPr lang="en-US" sz="2400" dirty="0" err="1" smtClean="0">
                <a:solidFill>
                  <a:srgbClr val="C00000"/>
                </a:solidFill>
              </a:rPr>
              <a:t>jìn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/ 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yuǎn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you're talking about a very specific distance, you'll normally want to pair 离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the adjective 近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jìn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"close," or 远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yuǎn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"far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."</a:t>
            </a:r>
            <a:endParaRPr lang="en-US" sz="1600" dirty="0"/>
          </a:p>
        </p:txBody>
      </p:sp>
      <p:pic>
        <p:nvPicPr>
          <p:cNvPr id="9" name="Shape 361"/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3020991"/>
            <a:ext cx="5181600" cy="315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Worcester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Boston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47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英里路。</a:t>
            </a:r>
            <a:endParaRPr lang="en-US" altLang="zh-CN" sz="3200" dirty="0" smtClean="0">
              <a:latin typeface="Kaiti TC" charset="-120"/>
              <a:ea typeface="Kaiti TC" charset="-120"/>
              <a:cs typeface="Kaiti TC" charset="-120"/>
            </a:endParaRPr>
          </a:p>
          <a:p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我觉得</a:t>
            </a:r>
            <a:r>
              <a:rPr lang="en-US" altLang="zh-CN" sz="3200" dirty="0">
                <a:latin typeface="Kaiti TC" charset="-120"/>
                <a:ea typeface="Kaiti TC" charset="-120"/>
                <a:cs typeface="Kaiti TC" charset="-120"/>
              </a:rPr>
              <a:t>Worcester</a:t>
            </a:r>
            <a:r>
              <a:rPr lang="zh-CN" altLang="en-US" sz="32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altLang="zh-CN" sz="3200" dirty="0" smtClean="0">
                <a:latin typeface="Kaiti TC" charset="-120"/>
                <a:ea typeface="Kaiti TC" charset="-120"/>
                <a:cs typeface="Kaiti TC" charset="-120"/>
              </a:rPr>
              <a:t>Boston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很</a:t>
            </a:r>
            <a:r>
              <a:rPr lang="zh-CN" altLang="en-US" sz="32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</a:t>
            </a:r>
            <a:r>
              <a:rPr lang="zh-CN" altLang="en-US" sz="3200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sz="320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92" y="1803561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Place </a:t>
            </a:r>
            <a:r>
              <a:rPr lang="en-US" altLang="zh-CN" sz="2400" dirty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b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 + </a:t>
            </a:r>
            <a:r>
              <a:rPr lang="en-US" sz="24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</a:t>
            </a:r>
            <a:r>
              <a:rPr lang="en-US" sz="2400" dirty="0">
                <a:solidFill>
                  <a:srgbClr val="C00000"/>
                </a:solidFill>
              </a:rPr>
              <a:t>近 </a:t>
            </a:r>
            <a:r>
              <a:rPr lang="en-US" sz="2400" dirty="0" err="1" smtClean="0">
                <a:solidFill>
                  <a:srgbClr val="C00000"/>
                </a:solidFill>
              </a:rPr>
              <a:t>jìn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/ 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yuǎn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you're talking about a very specific distance, you'll normally want to pair 离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the adjective 近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jìn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"close," or 远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yuǎn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"far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."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44279" y="6039559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0.9</a:t>
            </a:r>
            <a:r>
              <a:rPr lang="de-DE" sz="2400" dirty="0" smtClean="0">
                <a:solidFill>
                  <a:srgbClr val="002060"/>
                </a:solidFill>
              </a:rPr>
              <a:t> Mile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1088" y="2427860"/>
            <a:ext cx="4688711" cy="3516533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65088" y="2427860"/>
            <a:ext cx="4688711" cy="3516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5681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https://s-media-cache-ak0.pinimg.com/736x/58/51/63/58516369ccc6a514ec9441d9b066b75c.jpg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9443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https://s-media-cache-ak0.pinimg.com/736x/52/4b/01/524b01a48c443032a0aaeb277e31281b.jpg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8" y="1323304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b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 + </a:t>
            </a:r>
            <a:r>
              <a:rPr lang="en-US" sz="24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</a:t>
            </a:r>
            <a:r>
              <a:rPr lang="en-US" sz="2400" dirty="0">
                <a:solidFill>
                  <a:srgbClr val="C00000"/>
                </a:solidFill>
              </a:rPr>
              <a:t>近 </a:t>
            </a:r>
            <a:r>
              <a:rPr lang="en-US" sz="2400" dirty="0" err="1" smtClean="0">
                <a:solidFill>
                  <a:srgbClr val="C00000"/>
                </a:solidFill>
              </a:rPr>
              <a:t>jìn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/ 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yuǎn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you're talking about a very specific distance, you'll normally want to pair 离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the adjective 近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jìn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"close," or 远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yuǎn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"far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."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880887" y="4705247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0.2</a:t>
            </a:r>
            <a:r>
              <a:rPr lang="de-DE" sz="2400" dirty="0" smtClean="0">
                <a:solidFill>
                  <a:srgbClr val="002060"/>
                </a:solidFill>
              </a:rPr>
              <a:t> Mile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6611779"/>
            <a:ext cx="81948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https://d1gzo5vknddaf.cloudfront.net/uploads/post/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featured_image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/88/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display_The_Learning_Curve_of_a_College_Classroom.jpg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634642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lfcc.edu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wp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-content/uploads/2014/08/130121_Student_Union_Header.jpg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28378" y="2411462"/>
            <a:ext cx="5322325" cy="2096223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41580" y="2410354"/>
            <a:ext cx="3495555" cy="2097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83" y="167564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</a:rPr>
              <a:t>+ Place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b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1 + </a:t>
            </a:r>
            <a:r>
              <a:rPr lang="en-US" sz="24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离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Place 2 + Adv. + </a:t>
            </a:r>
            <a:r>
              <a:rPr lang="en-US" sz="2400" dirty="0">
                <a:solidFill>
                  <a:srgbClr val="C00000"/>
                </a:solidFill>
              </a:rPr>
              <a:t>近 </a:t>
            </a:r>
            <a:r>
              <a:rPr lang="en-US" sz="2400" dirty="0" err="1" smtClean="0">
                <a:solidFill>
                  <a:srgbClr val="C00000"/>
                </a:solidFill>
              </a:rPr>
              <a:t>jìn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/ 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yuǎn</a:t>
            </a:r>
            <a:r>
              <a:rPr lang="en-US" sz="2400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18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you're talking about a very specific distance, you'll normally want to pair 离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lí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with the adjective 近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jìn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"close," or 远 (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yuǎn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"far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."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725558" y="6176963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2160 公里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hape 426"/>
          <p:cNvSpPr txBox="1"/>
          <p:nvPr/>
        </p:nvSpPr>
        <p:spPr>
          <a:xfrm>
            <a:off x="3379787" y="2024061"/>
            <a:ext cx="2298699" cy="4833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421"/>
          <p:cNvPicPr preferRelativeResize="0">
            <a:picLocks noGrp="1"/>
          </p:cNvPicPr>
          <p:nvPr>
            <p:ph sz="half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858729"/>
            <a:ext cx="5181600" cy="4285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422"/>
          <p:cNvSpPr/>
          <p:nvPr/>
        </p:nvSpPr>
        <p:spPr>
          <a:xfrm>
            <a:off x="4051593" y="5610911"/>
            <a:ext cx="268200" cy="341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423"/>
          <p:cNvSpPr/>
          <p:nvPr/>
        </p:nvSpPr>
        <p:spPr>
          <a:xfrm>
            <a:off x="4437900" y="3516518"/>
            <a:ext cx="268200" cy="342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424"/>
          <p:cNvSpPr txBox="1"/>
          <p:nvPr/>
        </p:nvSpPr>
        <p:spPr>
          <a:xfrm>
            <a:off x="4437900" y="6037675"/>
            <a:ext cx="1606500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i="0" u="none">
                <a:solidFill>
                  <a:schemeClr val="accent5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香港</a:t>
            </a:r>
            <a:endParaRPr lang="en-US" sz="3000" b="1" i="0" u="none" dirty="0">
              <a:solidFill>
                <a:schemeClr val="accent5">
                  <a:lumMod val="50000"/>
                </a:schemeClr>
              </a:solidFill>
              <a:latin typeface="Kaiti TC" charset="-120"/>
              <a:ea typeface="Kaiti TC" charset="-120"/>
              <a:cs typeface="Kaiti TC" charset="-120"/>
              <a:sym typeface="Arial"/>
            </a:endParaRPr>
          </a:p>
        </p:txBody>
      </p:sp>
      <p:sp>
        <p:nvSpPr>
          <p:cNvPr id="20" name="Shape 425"/>
          <p:cNvSpPr txBox="1"/>
          <p:nvPr/>
        </p:nvSpPr>
        <p:spPr>
          <a:xfrm>
            <a:off x="3229800" y="2141254"/>
            <a:ext cx="1208100" cy="5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 i="0" u="none" dirty="0">
                <a:solidFill>
                  <a:schemeClr val="accent5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北京</a:t>
            </a:r>
          </a:p>
        </p:txBody>
      </p:sp>
      <p:pic>
        <p:nvPicPr>
          <p:cNvPr id="21" name="Shape 433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858729"/>
            <a:ext cx="5181600" cy="42851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434"/>
          <p:cNvSpPr/>
          <p:nvPr/>
        </p:nvSpPr>
        <p:spPr>
          <a:xfrm>
            <a:off x="10447048" y="4606650"/>
            <a:ext cx="268200" cy="341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435"/>
          <p:cNvSpPr/>
          <p:nvPr/>
        </p:nvSpPr>
        <p:spPr>
          <a:xfrm>
            <a:off x="9683037" y="3590611"/>
            <a:ext cx="266700" cy="341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436"/>
          <p:cNvSpPr txBox="1"/>
          <p:nvPr/>
        </p:nvSpPr>
        <p:spPr>
          <a:xfrm>
            <a:off x="8411400" y="2474412"/>
            <a:ext cx="1606500" cy="4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dirty="0">
                <a:solidFill>
                  <a:schemeClr val="accent5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北京</a:t>
            </a:r>
          </a:p>
        </p:txBody>
      </p:sp>
      <p:sp>
        <p:nvSpPr>
          <p:cNvPr id="25" name="Shape 437"/>
          <p:cNvSpPr txBox="1"/>
          <p:nvPr/>
        </p:nvSpPr>
        <p:spPr>
          <a:xfrm>
            <a:off x="10715248" y="4441029"/>
            <a:ext cx="19890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dirty="0">
                <a:solidFill>
                  <a:schemeClr val="accent5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上海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33401" y="6176963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1250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公里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-336774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192</Words>
  <Application>Microsoft Macintosh PowerPoint</Application>
  <PresentationFormat>Widescreen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Calibri Light</vt:lpstr>
      <vt:lpstr>DengXian</vt:lpstr>
      <vt:lpstr>KaiTi</vt:lpstr>
      <vt:lpstr>Kaiti SC</vt:lpstr>
      <vt:lpstr>Kaiti TC</vt:lpstr>
      <vt:lpstr>华文楷体</vt:lpstr>
      <vt:lpstr>宋体</vt:lpstr>
      <vt:lpstr>Arial</vt:lpstr>
      <vt:lpstr>Office Theme</vt:lpstr>
      <vt:lpstr>How to Get There?  怎么去？</vt:lpstr>
      <vt:lpstr>语法运用  句型2:  …离…</vt:lpstr>
      <vt:lpstr>句型2:  …离…</vt:lpstr>
      <vt:lpstr>Place 1 + 离 + Place 2 + 有＃＃里(路) Place 1 + 离 + Place 2 + Adv. + 近 jìn / 远 yuǎn  Unless you're talking about a very specific distance, you'll normally want to pair 离 (lí) with the adjective 近 (jìn) for "close," or 远 (yuǎn) for "far."</vt:lpstr>
      <vt:lpstr>Place 1 + 离 + Place 2 + 有＃＃里(路) Place 1 + 离 + Place 2 + Adv. + 近 jìn / 远 yuǎn  Unless you're talking about a very specific distance, you'll normally want to pair 离 (lí) with the adjective 近 (jìn) for "close," or 远 (yuǎn) for "far."</vt:lpstr>
      <vt:lpstr>Place 1 + 离 + Place 2+ 有＃＃里(路) Place 1 + 离 + Place 2 + Adv. + 近 jìn / 远 yuǎn  Unless you're talking about a very specific distance, you'll normally want to pair 离 (lí) with the adjective 近 (jìn) for "close," or 远 (yuǎn) for "far."</vt:lpstr>
      <vt:lpstr>Place 1 + 离 + Place 2 + 有＃＃里(路) Place 1 + 离 + Place 2 + Adv. + 近 jìn / 远 yuǎn  Unless you're talking about a very specific distance, you'll normally want to pair 离 (lí) with the adjective 近 (jìn) for "close," or 远 (yuǎn) for "far."</vt:lpstr>
      <vt:lpstr>Place 1 + 离 + Place 2 + 有＃＃里(路) Place 1 + 离 + Place 2 + Adv. + 近 jìn / 远 yuǎn  Unless you're talking about a very specific distance, you'll normally want to pair 离 (lí) with the adjective 近 (jìn) for "close," or 远 (yuǎn) for "far."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126</cp:revision>
  <dcterms:created xsi:type="dcterms:W3CDTF">2016-11-20T23:48:06Z</dcterms:created>
  <dcterms:modified xsi:type="dcterms:W3CDTF">2017-04-28T20:09:55Z</dcterms:modified>
</cp:coreProperties>
</file>